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9" r:id="rId3"/>
    <p:sldId id="258" r:id="rId4"/>
    <p:sldId id="275" r:id="rId5"/>
    <p:sldId id="277" r:id="rId6"/>
    <p:sldId id="284" r:id="rId7"/>
    <p:sldId id="283" r:id="rId8"/>
    <p:sldId id="278" r:id="rId9"/>
    <p:sldId id="281" r:id="rId10"/>
    <p:sldId id="279" r:id="rId11"/>
    <p:sldId id="259" r:id="rId12"/>
    <p:sldId id="274" r:id="rId13"/>
    <p:sldId id="261" r:id="rId14"/>
    <p:sldId id="287" r:id="rId15"/>
    <p:sldId id="294" r:id="rId16"/>
    <p:sldId id="293" r:id="rId17"/>
    <p:sldId id="291" r:id="rId18"/>
    <p:sldId id="268" r:id="rId19"/>
    <p:sldId id="285" r:id="rId20"/>
    <p:sldId id="270" r:id="rId21"/>
    <p:sldId id="288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21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88A3-182C-474F-9B93-20808341B12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D17B3-AA37-4165-AA19-A3EC8E57F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D17B3-AA37-4165-AA19-A3EC8E57FA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B5E49-F840-4B23-BA7C-6493BD4CFDD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39C1B-F4EF-4B2A-9A5F-9F5E5D53B3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ltenergiya.ru/wp-content/uploads/2013/11/odno-lopastnaya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cdn6.parkflyer.ru/static/files/euro_hc/www.hobbyking.com/hobbyking/store/catalog/2850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57;&#1090;&#1072;&#1088;&#1090;%20&#1074;%20&#1085;&#1072;&#1091;&#1082;&#1091;.%20&#1053;&#1072;%20&#1087;&#1086;&#1082;&#1072;&#1079;%20&#1074;%20&#1075;.%20&#1041;&#1077;&#1083;&#1080;&#1085;&#1089;&#1082;&#1080;&#1081;\&#1042;&#1077;&#1085;&#1090;&#1080;&#1083;&#1103;&#1090;&#1086;&#1088;%203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Муниципальное общеобразовательное учреждение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средняя общеобразовательная школа с.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Свищёвки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им. П.И.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Мацыгина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Белинского района Пензенской области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Научно-практическая конференция</a:t>
            </a:r>
            <a:endParaRPr lang="ru-RU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«Старт в науку»</a:t>
            </a:r>
            <a:endParaRPr lang="ru-RU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6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None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Тема:</a:t>
            </a:r>
            <a:b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                     «Ветрогенератор из шагового двигателя принтера.»</a:t>
            </a:r>
          </a:p>
          <a:p>
            <a:pPr algn="l"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/>
            </a:r>
            <a:br>
              <a:rPr lang="ru-RU" sz="6400" b="1" dirty="0" smtClean="0">
                <a:solidFill>
                  <a:srgbClr val="FF0000"/>
                </a:solidFill>
              </a:rPr>
            </a:b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Выполнил:</a:t>
            </a:r>
          </a:p>
          <a:p>
            <a:pPr algn="l">
              <a:buNone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обучающийся  8класса</a:t>
            </a:r>
            <a:b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Стёпушкин Иван </a:t>
            </a:r>
            <a:b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</a:t>
            </a:r>
            <a:endParaRPr lang="ru-RU" sz="6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sz="6400" dirty="0" smtClean="0"/>
          </a:p>
          <a:p>
            <a:pPr algn="l">
              <a:buNone/>
            </a:pPr>
            <a:r>
              <a:rPr lang="ru-RU" sz="6400" b="1" i="1" dirty="0" smtClean="0">
                <a:solidFill>
                  <a:srgbClr val="7030A0"/>
                </a:solidFill>
              </a:rPr>
              <a:t>                                                                                            Руководитель:</a:t>
            </a:r>
          </a:p>
          <a:p>
            <a:pPr algn="l"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Новиков М.Н.,</a:t>
            </a:r>
          </a:p>
          <a:p>
            <a:pPr algn="l"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учитель физики </a:t>
            </a:r>
            <a:endParaRPr lang="ru-RU" sz="6400" dirty="0" smtClean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ru-RU" sz="6400" b="1" dirty="0" smtClean="0"/>
              <a:t> </a:t>
            </a:r>
            <a:r>
              <a:rPr lang="ru-RU" sz="6400" dirty="0" smtClean="0"/>
              <a:t>                                                                </a:t>
            </a:r>
            <a:br>
              <a:rPr lang="ru-RU" sz="6400" dirty="0" smtClean="0"/>
            </a:br>
            <a:r>
              <a:rPr lang="ru-RU" sz="6400" dirty="0" smtClean="0"/>
              <a:t>                                                                    </a:t>
            </a:r>
            <a:r>
              <a:rPr lang="ru-RU" sz="6400" b="1" dirty="0" smtClean="0">
                <a:solidFill>
                  <a:srgbClr val="7030A0"/>
                </a:solidFill>
              </a:rPr>
              <a:t>с. </a:t>
            </a:r>
            <a:r>
              <a:rPr lang="ru-RU" sz="6400" b="1" dirty="0" err="1" smtClean="0">
                <a:solidFill>
                  <a:srgbClr val="7030A0"/>
                </a:solidFill>
              </a:rPr>
              <a:t>Свищёвка</a:t>
            </a:r>
            <a:r>
              <a:rPr lang="ru-RU" sz="6400" b="1" dirty="0" smtClean="0">
                <a:solidFill>
                  <a:srgbClr val="7030A0"/>
                </a:solidFill>
              </a:rPr>
              <a:t>, 2</a:t>
            </a:r>
            <a:r>
              <a:rPr lang="ru-RU" sz="5600" b="1" dirty="0" smtClean="0">
                <a:solidFill>
                  <a:srgbClr val="7030A0"/>
                </a:solidFill>
              </a:rPr>
              <a:t>016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6550496" cy="46637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б)горизонтальные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1560" y="1052736"/>
            <a:ext cx="5542384" cy="4572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 </a:t>
            </a:r>
            <a:r>
              <a:rPr lang="ru-RU" b="1" dirty="0" smtClean="0"/>
              <a:t>Достоинства горизонтальных – более высокий КПД по сравнению со своими вертикальными соперниками. Недостаток: необходимость устройства флюгера для постоянного поиска направления ветра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Главное достоинство однолопастных </a:t>
            </a:r>
            <a:r>
              <a:rPr lang="ru-RU" b="1" dirty="0" smtClean="0"/>
              <a:t>– высокие обороты вращения. У них вместо второй лопасти установлен противовес, мало влияющий на сопротивляемость движению воздуха, что даёт возможность использовать их для генераторов с высокими оборотами вращения. А это позволяет уменьшить массу и габариты всей установки. </a:t>
            </a:r>
          </a:p>
          <a:p>
            <a:pPr fontAlgn="base"/>
            <a:r>
              <a:rPr lang="ru-RU" b="1" dirty="0" smtClean="0"/>
              <a:t>Двухлопастные ВЭУ мало чем отличаются по мощности с однолопастными и рассматривать их более подробно не имеет смысла.</a:t>
            </a:r>
          </a:p>
          <a:p>
            <a:pPr fontAlgn="base"/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Трёхлопастные горизонтальные ветряки – </a:t>
            </a:r>
            <a:r>
              <a:rPr lang="ru-RU" b="1" dirty="0" smtClean="0"/>
              <a:t>самые распространённые на рынках сбыта. Их мощность на выходе может достигать семи мегаватт.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Вывод</a:t>
            </a:r>
            <a:r>
              <a:rPr lang="ru-RU" sz="1600" u="sng" dirty="0" smtClean="0">
                <a:solidFill>
                  <a:srgbClr val="0070C0"/>
                </a:solidFill>
              </a:rPr>
              <a:t>:</a:t>
            </a:r>
            <a:r>
              <a:rPr lang="ru-RU" sz="1600" dirty="0" smtClean="0">
                <a:solidFill>
                  <a:srgbClr val="0070C0"/>
                </a:solidFill>
              </a:rPr>
              <a:t>  Из  рассмотренных  выше типов я   выбрал трёхлопастной «ветряк» с горизонтальной осью вращения,  решил рассчитать и сделать модель </a:t>
            </a:r>
            <a:r>
              <a:rPr lang="ru-RU" sz="1600" dirty="0" err="1" smtClean="0">
                <a:solidFill>
                  <a:srgbClr val="0070C0"/>
                </a:solidFill>
              </a:rPr>
              <a:t>ветрогенератора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b="1" dirty="0" smtClean="0">
              <a:solidFill>
                <a:srgbClr val="0070C0"/>
              </a:solidFill>
            </a:endParaRPr>
          </a:p>
          <a:p>
            <a:pPr fontAlgn="base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Однолопастной ветрогенератор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711623" cy="39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0712"/>
            <a:ext cx="7416824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Расчёт мощности ветродвигателя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Кинетическая энергия Е 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воздушного потока (ветра)  преобразуется в потенциальную энергию давления 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Рабочее колесо (вентилятора)  вследствие силы, действующей на лопасти, начинает вращаться, преобразуя потенциальную энергию давления в кинетическую энергию вращательного движения.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/>
              <a:t> Вычислим эту энергию: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err="1" smtClean="0"/>
              <a:t>Е</a:t>
            </a:r>
            <a:r>
              <a:rPr lang="ru-RU" sz="1600" b="1" baseline="-25000" dirty="0" err="1" smtClean="0"/>
              <a:t>к</a:t>
            </a:r>
            <a:r>
              <a:rPr lang="ru-RU" sz="1600" b="1" dirty="0" err="1" smtClean="0"/>
              <a:t>=</a:t>
            </a:r>
            <a:r>
              <a:rPr lang="en-US" sz="1600" b="1" dirty="0" smtClean="0"/>
              <a:t>m</a:t>
            </a:r>
            <a:r>
              <a:rPr lang="ru-RU" sz="1600" b="1" dirty="0" smtClean="0"/>
              <a:t>*</a:t>
            </a:r>
            <a:r>
              <a:rPr lang="en-US" sz="1600" b="1" dirty="0" smtClean="0"/>
              <a:t>v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/2           (ф1),</a:t>
            </a:r>
            <a:br>
              <a:rPr lang="ru-RU" sz="1600" b="1" dirty="0" smtClean="0"/>
            </a:br>
            <a:r>
              <a:rPr lang="en-US" sz="1600" b="1" dirty="0" smtClean="0"/>
              <a:t>m</a:t>
            </a:r>
            <a:r>
              <a:rPr lang="ru-RU" sz="1600" b="1" dirty="0" err="1" smtClean="0"/>
              <a:t>=þ*</a:t>
            </a:r>
            <a:r>
              <a:rPr lang="en-US" sz="1600" b="1" dirty="0" smtClean="0"/>
              <a:t>V</a:t>
            </a:r>
            <a:r>
              <a:rPr lang="ru-RU" sz="1600" b="1" dirty="0" smtClean="0"/>
              <a:t>              (ф2)</a:t>
            </a:r>
            <a:br>
              <a:rPr lang="ru-RU" sz="1600" b="1" dirty="0" smtClean="0"/>
            </a:br>
            <a:r>
              <a:rPr lang="en-US" sz="1600" b="1" dirty="0" smtClean="0"/>
              <a:t>V</a:t>
            </a:r>
            <a:r>
              <a:rPr lang="ru-RU" sz="1600" b="1" dirty="0" smtClean="0"/>
              <a:t>= </a:t>
            </a:r>
            <a:r>
              <a:rPr lang="en-US" sz="1600" b="1" dirty="0" smtClean="0"/>
              <a:t>S</a:t>
            </a:r>
            <a:r>
              <a:rPr lang="ru-RU" sz="1600" b="1" dirty="0" smtClean="0"/>
              <a:t>*</a:t>
            </a:r>
            <a:r>
              <a:rPr lang="en-US" sz="1600" b="1" dirty="0" smtClean="0"/>
              <a:t>v</a:t>
            </a:r>
            <a:r>
              <a:rPr lang="ru-RU" sz="1600" b="1" dirty="0" smtClean="0"/>
              <a:t>             (ф3)</a:t>
            </a:r>
            <a:br>
              <a:rPr lang="ru-RU" sz="1600" b="1" dirty="0" smtClean="0"/>
            </a:br>
            <a:r>
              <a:rPr lang="en-US" sz="1600" b="1" dirty="0" smtClean="0"/>
              <a:t>S</a:t>
            </a:r>
            <a:r>
              <a:rPr lang="ru-RU" sz="1600" b="1" dirty="0" smtClean="0"/>
              <a:t>= П*</a:t>
            </a:r>
            <a:r>
              <a:rPr lang="en-US" sz="1600" b="1" dirty="0" smtClean="0"/>
              <a:t>R</a:t>
            </a:r>
            <a:r>
              <a:rPr lang="ru-RU" sz="1600" b="1" baseline="30000" dirty="0" smtClean="0"/>
              <a:t>2                    </a:t>
            </a:r>
            <a:r>
              <a:rPr lang="ru-RU" sz="1600" b="1" dirty="0" smtClean="0"/>
              <a:t>(ф4)</a:t>
            </a:r>
            <a:br>
              <a:rPr lang="ru-RU" sz="1600" b="1" dirty="0" smtClean="0"/>
            </a:br>
            <a:r>
              <a:rPr lang="ru-RU" sz="1600" b="1" dirty="0" smtClean="0"/>
              <a:t>Подставляя в (ф1) из ф2,ф3 , ф4</a:t>
            </a:r>
            <a:br>
              <a:rPr lang="ru-RU" sz="1600" b="1" dirty="0" smtClean="0"/>
            </a:br>
            <a:r>
              <a:rPr lang="ru-RU" sz="1600" b="1" dirty="0" smtClean="0"/>
              <a:t>имеем:  </a:t>
            </a:r>
            <a:br>
              <a:rPr lang="ru-RU" sz="1600" b="1" dirty="0" smtClean="0"/>
            </a:br>
            <a:r>
              <a:rPr lang="ru-RU" sz="1600" b="1" dirty="0" err="1" smtClean="0"/>
              <a:t>Е</a:t>
            </a:r>
            <a:r>
              <a:rPr lang="ru-RU" sz="1600" b="1" baseline="-25000" dirty="0" err="1" smtClean="0"/>
              <a:t>к</a:t>
            </a:r>
            <a:r>
              <a:rPr lang="ru-RU" sz="1600" b="1" dirty="0" err="1" smtClean="0"/>
              <a:t>=П</a:t>
            </a:r>
            <a:r>
              <a:rPr lang="ru-RU" sz="1600" b="1" dirty="0" smtClean="0"/>
              <a:t>*</a:t>
            </a:r>
            <a:r>
              <a:rPr lang="en-US" sz="1600" b="1" dirty="0" smtClean="0"/>
              <a:t>R</a:t>
            </a:r>
            <a:r>
              <a:rPr lang="ru-RU" sz="1600" b="1" dirty="0" smtClean="0"/>
              <a:t>*</a:t>
            </a:r>
            <a:r>
              <a:rPr lang="ru-RU" sz="1600" b="1" baseline="30000" dirty="0" smtClean="0"/>
              <a:t>2*</a:t>
            </a:r>
            <a:r>
              <a:rPr lang="en-US" sz="1600" b="1" dirty="0" smtClean="0"/>
              <a:t>p</a:t>
            </a:r>
            <a:r>
              <a:rPr lang="ru-RU" sz="1600" b="1" dirty="0" smtClean="0"/>
              <a:t>*</a:t>
            </a:r>
            <a:r>
              <a:rPr lang="en-US" sz="1600" b="1" dirty="0" smtClean="0"/>
              <a:t>v</a:t>
            </a:r>
            <a:r>
              <a:rPr lang="ru-RU" sz="1600" b="1" baseline="30000" dirty="0" smtClean="0"/>
              <a:t>3</a:t>
            </a:r>
            <a:r>
              <a:rPr lang="ru-RU" sz="1600" b="1" dirty="0" smtClean="0"/>
              <a:t>/2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Тогда</a:t>
            </a: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400" b="1" dirty="0" smtClean="0"/>
              <a:t>Е</a:t>
            </a:r>
            <a:r>
              <a:rPr lang="ru-RU" sz="1400" b="1" baseline="-25000" dirty="0" smtClean="0"/>
              <a:t>К</a:t>
            </a:r>
            <a:r>
              <a:rPr lang="ru-RU" sz="1400" b="1" dirty="0" smtClean="0"/>
              <a:t>=3,14*0,2</a:t>
            </a:r>
            <a:r>
              <a:rPr lang="ru-RU" sz="1400" b="1" baseline="30000" dirty="0" smtClean="0"/>
              <a:t>2</a:t>
            </a:r>
            <a:r>
              <a:rPr lang="ru-RU" sz="1400" b="1" dirty="0" smtClean="0"/>
              <a:t>*1,29*8</a:t>
            </a:r>
            <a:r>
              <a:rPr lang="ru-RU" sz="1400" b="1" baseline="30000" dirty="0" smtClean="0"/>
              <a:t>3</a:t>
            </a:r>
            <a:r>
              <a:rPr lang="ru-RU" sz="1400" b="1" dirty="0" smtClean="0"/>
              <a:t>/2=41,49(кг*м</a:t>
            </a:r>
            <a:r>
              <a:rPr lang="ru-RU" sz="1400" b="1" baseline="30000" dirty="0" smtClean="0"/>
              <a:t>2</a:t>
            </a:r>
            <a:r>
              <a:rPr lang="ru-RU" sz="1400" b="1" dirty="0" smtClean="0"/>
              <a:t>/с</a:t>
            </a:r>
            <a:r>
              <a:rPr lang="ru-RU" sz="1400" b="1" baseline="30000" dirty="0" smtClean="0"/>
              <a:t>2</a:t>
            </a:r>
            <a:r>
              <a:rPr lang="ru-RU" sz="1400" b="1" dirty="0" smtClean="0"/>
              <a:t>)=41,49(кг*м/с</a:t>
            </a:r>
            <a:r>
              <a:rPr lang="ru-RU" sz="1400" b="1" baseline="30000" dirty="0" smtClean="0"/>
              <a:t>2</a:t>
            </a:r>
            <a:r>
              <a:rPr lang="ru-RU" sz="1400" b="1" dirty="0" smtClean="0"/>
              <a:t>*м)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/>
              <a:t>=41,49 (Н*м)=41,49 (Дж)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 smtClean="0"/>
              <a:t>Рассчитаем теперь мощность воздушного потока:</a:t>
            </a:r>
            <a:br>
              <a:rPr lang="ru-RU" sz="1400" b="1" dirty="0" smtClean="0"/>
            </a:br>
            <a:r>
              <a:rPr lang="en-US" sz="1400" b="1" dirty="0" smtClean="0"/>
              <a:t>N</a:t>
            </a:r>
            <a:r>
              <a:rPr lang="ru-RU" sz="1400" b="1" dirty="0" smtClean="0"/>
              <a:t>=</a:t>
            </a:r>
            <a:r>
              <a:rPr lang="en-US" sz="1400" b="1" dirty="0" smtClean="0"/>
              <a:t>A</a:t>
            </a:r>
            <a:r>
              <a:rPr lang="ru-RU" sz="1400" b="1" dirty="0" smtClean="0"/>
              <a:t>/</a:t>
            </a:r>
            <a:r>
              <a:rPr lang="en-US" sz="1400" b="1" dirty="0" smtClean="0"/>
              <a:t>t</a:t>
            </a:r>
            <a:r>
              <a:rPr lang="ru-RU" sz="1400" b="1" dirty="0" smtClean="0"/>
              <a:t>  (Ф4)</a:t>
            </a:r>
            <a:br>
              <a:rPr lang="ru-RU" sz="1400" b="1" dirty="0" smtClean="0"/>
            </a:br>
            <a:r>
              <a:rPr lang="en-US" sz="1400" b="1" dirty="0" smtClean="0"/>
              <a:t>A</a:t>
            </a:r>
            <a:r>
              <a:rPr lang="ru-RU" sz="1400" b="1" dirty="0" smtClean="0"/>
              <a:t>= 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k</a:t>
            </a:r>
            <a:r>
              <a:rPr lang="ru-RU" sz="1400" b="1" dirty="0" smtClean="0"/>
              <a:t> ,  </a:t>
            </a:r>
            <a:r>
              <a:rPr lang="en-US" sz="1400" b="1" dirty="0" smtClean="0"/>
              <a:t>t</a:t>
            </a:r>
            <a:r>
              <a:rPr lang="ru-RU" sz="1400" b="1" dirty="0" smtClean="0"/>
              <a:t>=1 </a:t>
            </a:r>
            <a:r>
              <a:rPr lang="en-US" sz="1400" b="1" dirty="0" smtClean="0"/>
              <a:t>c</a:t>
            </a:r>
            <a:endParaRPr lang="ru-RU" sz="14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 smtClean="0"/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6" name="Object 2"/>
          <p:cNvGraphicFramePr>
            <a:graphicFrameLocks/>
          </p:cNvGraphicFramePr>
          <p:nvPr/>
        </p:nvGraphicFramePr>
        <p:xfrm>
          <a:off x="4860032" y="2132856"/>
          <a:ext cx="4032448" cy="3024336"/>
        </p:xfrm>
        <a:graphic>
          <a:graphicData uri="http://schemas.openxmlformats.org/presentationml/2006/ole">
            <p:oleObj spid="_x0000_s16386" name="Точечный рисунок" r:id="rId3" imgW="2523810" imgH="33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1088" y="188640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Расчёт мощности ветродвигателя (продолжение)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124744"/>
            <a:ext cx="3888432" cy="51236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Работа , совершённая воздушным потоком, через площадь круга </a:t>
            </a:r>
            <a:r>
              <a:rPr lang="en-US" b="1" dirty="0" smtClean="0"/>
              <a:t>S</a:t>
            </a:r>
            <a:r>
              <a:rPr lang="ru-RU" b="1" dirty="0" smtClean="0"/>
              <a:t>=П</a:t>
            </a:r>
            <a:r>
              <a:rPr lang="en-US" b="1" dirty="0" smtClean="0"/>
              <a:t>R</a:t>
            </a:r>
            <a:r>
              <a:rPr lang="ru-RU" b="1" baseline="30000" dirty="0" smtClean="0"/>
              <a:t>2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равна кинетической энергии </a:t>
            </a:r>
          </a:p>
          <a:p>
            <a:pPr algn="ctr">
              <a:buNone/>
            </a:pPr>
            <a:r>
              <a:rPr lang="ru-RU" sz="2900" b="1" u="sng" dirty="0" err="1" smtClean="0">
                <a:solidFill>
                  <a:srgbClr val="C00000"/>
                </a:solidFill>
              </a:rPr>
              <a:t>Е</a:t>
            </a:r>
            <a:r>
              <a:rPr lang="ru-RU" sz="2900" b="1" u="sng" baseline="-25000" dirty="0" err="1" smtClean="0">
                <a:solidFill>
                  <a:srgbClr val="C00000"/>
                </a:solidFill>
              </a:rPr>
              <a:t>к</a:t>
            </a:r>
            <a:r>
              <a:rPr lang="ru-RU" sz="2900" b="1" u="sng" baseline="-25000" dirty="0" smtClean="0">
                <a:solidFill>
                  <a:srgbClr val="C00000"/>
                </a:solidFill>
              </a:rPr>
              <a:t> </a:t>
            </a:r>
            <a:r>
              <a:rPr lang="ru-RU" sz="2900" b="1" u="sng" dirty="0" smtClean="0">
                <a:solidFill>
                  <a:srgbClr val="C00000"/>
                </a:solidFill>
              </a:rPr>
              <a:t> за </a:t>
            </a:r>
            <a:r>
              <a:rPr lang="ru-RU" sz="2900" b="1" u="sng" baseline="-25000" dirty="0" smtClean="0">
                <a:solidFill>
                  <a:srgbClr val="C00000"/>
                </a:solidFill>
              </a:rPr>
              <a:t> </a:t>
            </a:r>
            <a:r>
              <a:rPr lang="ru-RU" sz="2900" b="1" u="sng" dirty="0" smtClean="0">
                <a:solidFill>
                  <a:srgbClr val="C00000"/>
                </a:solidFill>
              </a:rPr>
              <a:t>время </a:t>
            </a:r>
            <a:r>
              <a:rPr lang="en-US" sz="2900" b="1" u="sng" dirty="0" smtClean="0">
                <a:solidFill>
                  <a:srgbClr val="C00000"/>
                </a:solidFill>
              </a:rPr>
              <a:t>t</a:t>
            </a:r>
            <a:r>
              <a:rPr lang="ru-RU" sz="2900" b="1" u="sng" dirty="0" smtClean="0">
                <a:solidFill>
                  <a:srgbClr val="C00000"/>
                </a:solidFill>
              </a:rPr>
              <a:t>=1с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N</a:t>
            </a:r>
            <a:r>
              <a:rPr lang="ru-RU" b="1" dirty="0" smtClean="0"/>
              <a:t>= 41,49 Дж/с=41,49 Вт, т.е. полная мощность воздушного потока равна с округлением 41 Вт.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Рассчитаем полезную мощность на валу рабочей машины:</a:t>
            </a:r>
            <a:br>
              <a:rPr lang="ru-RU" b="1" dirty="0" smtClean="0"/>
            </a:br>
            <a:r>
              <a:rPr lang="en-US" b="1" u="sng" dirty="0" smtClean="0">
                <a:solidFill>
                  <a:srgbClr val="C00000"/>
                </a:solidFill>
              </a:rPr>
              <a:t>N</a:t>
            </a:r>
            <a:r>
              <a:rPr lang="ru-RU" b="1" u="sng" baseline="-25000" dirty="0" smtClean="0">
                <a:solidFill>
                  <a:srgbClr val="C00000"/>
                </a:solidFill>
              </a:rPr>
              <a:t>полез </a:t>
            </a:r>
            <a:r>
              <a:rPr lang="ru-RU" b="1" u="sng" dirty="0" smtClean="0">
                <a:solidFill>
                  <a:srgbClr val="C00000"/>
                </a:solidFill>
              </a:rPr>
              <a:t>= </a:t>
            </a:r>
            <a:r>
              <a:rPr lang="en-US" b="1" u="sng" dirty="0" smtClean="0">
                <a:solidFill>
                  <a:srgbClr val="C00000"/>
                </a:solidFill>
              </a:rPr>
              <a:t>N </a:t>
            </a:r>
            <a:r>
              <a:rPr lang="ru-RU" b="1" u="sng" baseline="-25000" dirty="0" smtClean="0">
                <a:solidFill>
                  <a:srgbClr val="C00000"/>
                </a:solidFill>
              </a:rPr>
              <a:t>пол </a:t>
            </a:r>
            <a:r>
              <a:rPr lang="ru-RU" b="1" u="sng" dirty="0" smtClean="0">
                <a:solidFill>
                  <a:srgbClr val="C00000"/>
                </a:solidFill>
              </a:rPr>
              <a:t>* ή</a:t>
            </a:r>
            <a:r>
              <a:rPr lang="ru-RU" b="1" u="sng" baseline="-25000" dirty="0" smtClean="0">
                <a:solidFill>
                  <a:srgbClr val="C00000"/>
                </a:solidFill>
              </a:rPr>
              <a:t>1</a:t>
            </a:r>
            <a:r>
              <a:rPr lang="ru-RU" b="1" u="sng" dirty="0" smtClean="0">
                <a:solidFill>
                  <a:srgbClr val="C00000"/>
                </a:solidFill>
              </a:rPr>
              <a:t>* ή</a:t>
            </a:r>
            <a:r>
              <a:rPr lang="ru-RU" b="1" u="sng" baseline="-25000" dirty="0" smtClean="0">
                <a:solidFill>
                  <a:srgbClr val="C00000"/>
                </a:solidFill>
              </a:rPr>
              <a:t>2,  </a:t>
            </a:r>
            <a:r>
              <a:rPr lang="ru-RU" b="1" u="sng" dirty="0" smtClean="0">
                <a:solidFill>
                  <a:srgbClr val="C00000"/>
                </a:solidFill>
              </a:rPr>
              <a:t>(Ф5)</a:t>
            </a:r>
            <a:r>
              <a:rPr lang="ru-RU" b="1" baseline="-25000" dirty="0" smtClean="0"/>
              <a:t/>
            </a:r>
            <a:br>
              <a:rPr lang="ru-RU" b="1" baseline="-250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ή</a:t>
            </a:r>
            <a:r>
              <a:rPr lang="ru-RU" b="1" baseline="-25000" dirty="0" smtClean="0"/>
              <a:t>2</a:t>
            </a:r>
            <a:r>
              <a:rPr lang="ru-RU" b="1" dirty="0" smtClean="0"/>
              <a:t>=0,25- КПД вентилятора</a:t>
            </a:r>
            <a:br>
              <a:rPr lang="ru-RU" b="1" dirty="0" smtClean="0"/>
            </a:br>
            <a:r>
              <a:rPr lang="ru-RU" b="1" dirty="0" smtClean="0"/>
              <a:t>ή</a:t>
            </a:r>
            <a:r>
              <a:rPr lang="ru-RU" b="1" baseline="-25000" dirty="0" smtClean="0"/>
              <a:t>1</a:t>
            </a:r>
            <a:r>
              <a:rPr lang="ru-RU" b="1" dirty="0" smtClean="0"/>
              <a:t>=0,9-  КПД рабочей машины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Тогда  </a:t>
            </a:r>
            <a:r>
              <a:rPr lang="en-US" b="1" u="sng" dirty="0" smtClean="0">
                <a:solidFill>
                  <a:srgbClr val="C00000"/>
                </a:solidFill>
              </a:rPr>
              <a:t>N</a:t>
            </a:r>
            <a:r>
              <a:rPr lang="ru-RU" b="1" u="sng" baseline="-25000" dirty="0" err="1" smtClean="0">
                <a:solidFill>
                  <a:srgbClr val="C00000"/>
                </a:solidFill>
              </a:rPr>
              <a:t>полез</a:t>
            </a:r>
            <a:r>
              <a:rPr lang="ru-RU" b="1" u="sng" dirty="0" err="1" smtClean="0">
                <a:solidFill>
                  <a:srgbClr val="C00000"/>
                </a:solidFill>
              </a:rPr>
              <a:t>=</a:t>
            </a:r>
            <a:r>
              <a:rPr lang="ru-RU" b="1" u="sng" dirty="0" smtClean="0">
                <a:solidFill>
                  <a:srgbClr val="C00000"/>
                </a:solidFill>
              </a:rPr>
              <a:t> 41*0,25*0,9= </a:t>
            </a:r>
            <a:r>
              <a:rPr lang="ru-RU" b="1" dirty="0" smtClean="0">
                <a:solidFill>
                  <a:srgbClr val="C00000"/>
                </a:solidFill>
              </a:rPr>
              <a:t>9,22(Вт)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588" y="1988840"/>
            <a:ext cx="40600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8912"/>
            <a:ext cx="878497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Механическая часть. Описание. Расчёт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устройства- 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рёхлопастного </a:t>
            </a:r>
            <a:r>
              <a:rPr lang="ru-RU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ветряка</a:t>
            </a:r>
            <a:r>
              <a:rPr lang="ru-RU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горизонтальной осью вращения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1-рама, 2-цилиндрический корпус,  3-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рабочее колесо, 4- флюгер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стабилизатор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 вертикальная стойка,  6-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7-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радиальный  подшипник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8, 9 – гайки,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10 - сальник, 11-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шаговый двигатель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12- крышка, 13 - кронштейн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Сборочный чертёж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79"/>
            <a:ext cx="7848872" cy="4197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172400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> </a:t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3100" b="1" u="sng" dirty="0" smtClean="0">
                <a:solidFill>
                  <a:srgbClr val="FF0000"/>
                </a:solidFill>
              </a:rPr>
              <a:t>Порядок сборки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На раму</a:t>
            </a:r>
            <a:r>
              <a:rPr lang="ru-RU" sz="1800" b="1" dirty="0" smtClean="0">
                <a:solidFill>
                  <a:srgbClr val="C00000"/>
                </a:solidFill>
              </a:rPr>
              <a:t>  </a:t>
            </a:r>
            <a:r>
              <a:rPr lang="ru-RU" sz="1800" dirty="0" smtClean="0"/>
              <a:t>с помощью винтов крепится  корпус , в который помещён шаговый двигатель. С левого торца двигатель  защищён сальником  и крышкой . На вал двигателя установлен винт</a:t>
            </a:r>
            <a:br>
              <a:rPr lang="ru-RU" sz="1800" dirty="0" smtClean="0"/>
            </a:br>
            <a:r>
              <a:rPr lang="ru-RU" sz="1800" dirty="0" smtClean="0"/>
              <a:t>, который закреплён гайкой .На раме  с помощью кронштейна  установлен стабилизатор  , </a:t>
            </a:r>
            <a:br>
              <a:rPr lang="ru-RU" sz="1800" dirty="0" smtClean="0"/>
            </a:br>
            <a:r>
              <a:rPr lang="ru-RU" sz="1800" dirty="0" smtClean="0"/>
              <a:t>Снизу рамы перпендикулярно поверхности  установлена стойка</a:t>
            </a:r>
            <a:r>
              <a:rPr lang="ru-RU" sz="1800" b="1" dirty="0" smtClean="0">
                <a:solidFill>
                  <a:srgbClr val="C00000"/>
                </a:solidFill>
              </a:rPr>
              <a:t>  </a:t>
            </a:r>
            <a:r>
              <a:rPr lang="ru-RU" sz="1800" dirty="0" smtClean="0"/>
              <a:t>с подшипником  и  осью, которая крепится к раме при помощи гайки 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проба3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420888"/>
            <a:ext cx="468052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540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b="1" u="sng" dirty="0" smtClean="0"/>
              <a:t>Электрическая  часть</a:t>
            </a:r>
            <a:br>
              <a:rPr lang="ru-RU" b="1" u="sng" dirty="0" smtClean="0"/>
            </a:br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 Расчёт ЭДС и выбор деталей . Принцип работы генератора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b="1" u="sng" dirty="0" smtClean="0">
                <a:solidFill>
                  <a:srgbClr val="FF0000"/>
                </a:solidFill>
              </a:rPr>
              <a:t>Пятое:</a:t>
            </a:r>
            <a:r>
              <a:rPr lang="ru-RU" sz="1400" b="1" u="sng" dirty="0" smtClean="0"/>
              <a:t>   </a:t>
            </a:r>
            <a:r>
              <a:rPr lang="ru-RU" sz="1400" dirty="0" smtClean="0"/>
              <a:t>Возник вопрос –какой нам нужен генератор?</a:t>
            </a:r>
            <a:br>
              <a:rPr lang="ru-RU" sz="1400" dirty="0" smtClean="0"/>
            </a:br>
            <a:r>
              <a:rPr lang="ru-RU" sz="1400" dirty="0" smtClean="0"/>
              <a:t>Обратимся к теории.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Преобразование механической энергии в электрическую основана на явлении электромагнитной индукции.                                                                              </a:t>
            </a:r>
            <a:br>
              <a:rPr lang="ru-RU" sz="1400" dirty="0" smtClean="0"/>
            </a:br>
            <a:r>
              <a:rPr lang="ru-RU" sz="1400" dirty="0" smtClean="0"/>
              <a:t>Постоянный магнит с индукцией В создаёт  в пространстве магнитный поток Ф и через площадь ограниченную контуром площадью </a:t>
            </a:r>
            <a:r>
              <a:rPr lang="en-US" sz="1400" dirty="0" smtClean="0"/>
              <a:t>S </a:t>
            </a:r>
            <a:r>
              <a:rPr lang="ru-RU" sz="1400" dirty="0" smtClean="0"/>
              <a:t> он определяется:</a:t>
            </a:r>
            <a:br>
              <a:rPr lang="ru-RU" sz="1400" dirty="0" smtClean="0"/>
            </a:br>
            <a:r>
              <a:rPr lang="ru-RU" sz="1400" dirty="0" smtClean="0"/>
              <a:t> Ф=В* </a:t>
            </a:r>
            <a:r>
              <a:rPr lang="en-US" sz="1400" dirty="0" smtClean="0"/>
              <a:t>S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При вращении магнита в плоскости, </a:t>
            </a:r>
            <a:r>
              <a:rPr lang="ru-RU" sz="1400" dirty="0" err="1" smtClean="0"/>
              <a:t>перпедикулярной</a:t>
            </a:r>
            <a:r>
              <a:rPr lang="ru-RU" sz="1400" dirty="0" smtClean="0"/>
              <a:t> плоскости катушек он </a:t>
            </a:r>
            <a:br>
              <a:rPr lang="ru-RU" sz="1400" dirty="0" smtClean="0"/>
            </a:br>
            <a:r>
              <a:rPr lang="ru-RU" sz="1400" dirty="0" smtClean="0"/>
              <a:t>( Магнитный поток) периодически изменяется , принимая значение от нуля  до Ф </a:t>
            </a:r>
            <a:r>
              <a:rPr lang="en-US" sz="1400" baseline="-25000" dirty="0" smtClean="0"/>
              <a:t>max</a:t>
            </a:r>
            <a:r>
              <a:rPr lang="ru-RU" sz="1400" baseline="-25000" dirty="0" smtClean="0"/>
              <a:t/>
            </a:r>
            <a:br>
              <a:rPr lang="ru-RU" sz="1400" baseline="-25000" dirty="0" smtClean="0"/>
            </a:br>
            <a:r>
              <a:rPr lang="ru-RU" sz="1400" dirty="0" smtClean="0"/>
              <a:t> Ф= </a:t>
            </a:r>
            <a:r>
              <a:rPr lang="en-US" sz="1400" dirty="0" smtClean="0"/>
              <a:t>B</a:t>
            </a:r>
            <a:r>
              <a:rPr lang="ru-RU" sz="1400" dirty="0" smtClean="0"/>
              <a:t>*</a:t>
            </a:r>
            <a:r>
              <a:rPr lang="en-US" sz="1400" dirty="0" smtClean="0"/>
              <a:t>S</a:t>
            </a:r>
            <a:r>
              <a:rPr lang="ru-RU" sz="1400" dirty="0" smtClean="0"/>
              <a:t>* </a:t>
            </a:r>
            <a:r>
              <a:rPr lang="en-US" sz="1400" dirty="0" err="1" smtClean="0"/>
              <a:t>cos</a:t>
            </a:r>
            <a:r>
              <a:rPr lang="en-US" sz="1400" dirty="0" smtClean="0"/>
              <a:t> </a:t>
            </a:r>
            <a:r>
              <a:rPr lang="ru-RU" sz="1400" dirty="0" err="1" smtClean="0"/>
              <a:t>α                            </a:t>
            </a:r>
            <a:br>
              <a:rPr lang="ru-RU" sz="1400" dirty="0" err="1" smtClean="0"/>
            </a:br>
            <a:r>
              <a:rPr lang="ru-RU" sz="1400" dirty="0" smtClean="0"/>
              <a:t>где </a:t>
            </a:r>
            <a:br>
              <a:rPr lang="ru-RU" sz="1400" dirty="0" smtClean="0"/>
            </a:br>
            <a:r>
              <a:rPr lang="ru-RU" sz="1400" dirty="0" smtClean="0"/>
              <a:t>         Ф – изменение магнитного потока ,Вб</a:t>
            </a:r>
            <a:br>
              <a:rPr lang="ru-RU" sz="1400" dirty="0" smtClean="0"/>
            </a:br>
            <a:r>
              <a:rPr lang="ru-RU" sz="1400" dirty="0" smtClean="0"/>
              <a:t>        В- индукция магнитного поля, Тл</a:t>
            </a:r>
            <a:br>
              <a:rPr lang="ru-RU" sz="1400" dirty="0" smtClean="0"/>
            </a:br>
            <a:r>
              <a:rPr lang="ru-RU" sz="1400" dirty="0" smtClean="0"/>
              <a:t>       </a:t>
            </a:r>
            <a:r>
              <a:rPr lang="en-US" sz="1400" dirty="0" smtClean="0"/>
              <a:t>S</a:t>
            </a:r>
            <a:r>
              <a:rPr lang="ru-RU" sz="1400" dirty="0" smtClean="0"/>
              <a:t>-площадь контура,м</a:t>
            </a:r>
            <a:r>
              <a:rPr lang="ru-RU" sz="1400" baseline="30000" dirty="0" smtClean="0"/>
              <a:t>2</a:t>
            </a:r>
            <a:br>
              <a:rPr lang="ru-RU" sz="1400" baseline="30000" dirty="0" smtClean="0"/>
            </a:br>
            <a:r>
              <a:rPr lang="ru-RU" sz="1400" baseline="30000" dirty="0" smtClean="0"/>
              <a:t>           </a:t>
            </a:r>
            <a:r>
              <a:rPr lang="ru-RU" sz="1400" dirty="0" smtClean="0"/>
              <a:t>а- угол между вектором магнитной индукции В и нормалью(перпендикуляром) к контуру  катушки, град</a:t>
            </a:r>
            <a:endParaRPr lang="ru-RU" sz="1400" dirty="0"/>
          </a:p>
        </p:txBody>
      </p:sp>
      <p:pic>
        <p:nvPicPr>
          <p:cNvPr id="3" name="Содержимое 7" descr="работа генератора2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96752"/>
            <a:ext cx="2952328" cy="3433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79"/>
            <a:ext cx="583264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>
                <a:solidFill>
                  <a:srgbClr val="FF0000"/>
                </a:solidFill>
              </a:rPr>
              <a:t>Расчёт ЭДС и выбор деталей ( продолжение)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 smtClean="0"/>
              <a:t>При  </a:t>
            </a:r>
            <a:r>
              <a:rPr lang="ru-RU" sz="1400" b="1" dirty="0"/>
              <a:t>изменении магнитного потока Ф  в </a:t>
            </a:r>
            <a:r>
              <a:rPr lang="ru-RU" sz="1400" b="1" dirty="0" smtClean="0"/>
              <a:t>катушках </a:t>
            </a:r>
            <a:r>
              <a:rPr lang="ru-RU" sz="1400" b="1" dirty="0"/>
              <a:t>статора  возникает </a:t>
            </a:r>
            <a:r>
              <a:rPr lang="ru-RU" sz="1400" b="1" dirty="0" smtClean="0"/>
              <a:t>ЭДС</a:t>
            </a:r>
          </a:p>
          <a:p>
            <a:r>
              <a:rPr lang="ru-RU" sz="1400" b="1" dirty="0" smtClean="0"/>
              <a:t>( </a:t>
            </a:r>
            <a:r>
              <a:rPr lang="ru-RU" sz="1400" b="1" dirty="0"/>
              <a:t>электродвижущая сила)  и</a:t>
            </a:r>
            <a:r>
              <a:rPr lang="ru-RU" sz="1400" b="1" dirty="0" smtClean="0"/>
              <a:t>ндукции</a:t>
            </a:r>
            <a:r>
              <a:rPr lang="ru-RU" sz="1400" b="1" dirty="0"/>
              <a:t>:</a:t>
            </a:r>
            <a:br>
              <a:rPr lang="ru-RU" sz="1400" b="1" dirty="0"/>
            </a:br>
            <a:r>
              <a:rPr lang="en-US" sz="1400" b="1" dirty="0"/>
              <a:t>E</a:t>
            </a:r>
            <a:r>
              <a:rPr lang="ru-RU" sz="1400" b="1" dirty="0"/>
              <a:t> =   </a:t>
            </a:r>
            <a:r>
              <a:rPr lang="ru-RU" sz="1400" b="1" dirty="0" smtClean="0"/>
              <a:t>Ф /   </a:t>
            </a:r>
            <a:r>
              <a:rPr lang="en-US" sz="1400" b="1" dirty="0"/>
              <a:t>t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где    Е  </a:t>
            </a:r>
            <a:r>
              <a:rPr lang="ru-RU" sz="1400" b="1" dirty="0" smtClean="0"/>
              <a:t>-ЭДС </a:t>
            </a:r>
            <a:r>
              <a:rPr lang="ru-RU" sz="1400" b="1" dirty="0"/>
              <a:t>индукции, </a:t>
            </a:r>
            <a:r>
              <a:rPr lang="ru-RU" sz="1400" b="1" dirty="0" smtClean="0"/>
              <a:t>В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 </a:t>
            </a:r>
            <a:r>
              <a:rPr lang="ru-RU" sz="1400" b="1" dirty="0" smtClean="0"/>
              <a:t>  </a:t>
            </a:r>
            <a:r>
              <a:rPr lang="en-US" sz="1400" b="1" dirty="0"/>
              <a:t>t</a:t>
            </a:r>
            <a:r>
              <a:rPr lang="ru-RU" sz="1400" b="1" dirty="0"/>
              <a:t>-  время , за которое произошло изменение магнитного </a:t>
            </a:r>
            <a:r>
              <a:rPr lang="ru-RU" sz="1400" b="1" dirty="0" err="1" smtClean="0"/>
              <a:t>потока,с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         Ф – изменение магнитного потока, Вб</a:t>
            </a:r>
            <a:br>
              <a:rPr lang="ru-RU" sz="1400" b="1" dirty="0"/>
            </a:br>
            <a:r>
              <a:rPr lang="ru-RU" sz="1400" b="1" dirty="0"/>
              <a:t>Угловая скорость определяется : </a:t>
            </a:r>
            <a:r>
              <a:rPr lang="en-US" sz="1400" b="1" dirty="0"/>
              <a:t>w</a:t>
            </a:r>
            <a:r>
              <a:rPr lang="ru-RU" sz="1400" b="1" dirty="0"/>
              <a:t>=@/</a:t>
            </a:r>
            <a:r>
              <a:rPr lang="en-US" sz="1400" b="1" dirty="0"/>
              <a:t>t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 Откуда следует @= </a:t>
            </a:r>
            <a:r>
              <a:rPr lang="en-US" sz="1400" b="1" dirty="0"/>
              <a:t>w</a:t>
            </a:r>
            <a:r>
              <a:rPr lang="ru-RU" sz="1400" b="1" dirty="0"/>
              <a:t>*</a:t>
            </a:r>
            <a:r>
              <a:rPr lang="en-US" sz="1400" b="1" dirty="0"/>
              <a:t>t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@- угол поворота в радианах</a:t>
            </a:r>
            <a:br>
              <a:rPr lang="ru-RU" sz="1400" b="1" dirty="0"/>
            </a:br>
            <a:r>
              <a:rPr lang="en-US" sz="1400" b="1" dirty="0"/>
              <a:t>t</a:t>
            </a:r>
            <a:r>
              <a:rPr lang="ru-RU" sz="1400" b="1" dirty="0"/>
              <a:t>-время, с</a:t>
            </a:r>
            <a:br>
              <a:rPr lang="ru-RU" sz="1400" b="1" dirty="0"/>
            </a:br>
            <a:r>
              <a:rPr lang="en-US" sz="1400" b="1" dirty="0"/>
              <a:t>w</a:t>
            </a:r>
            <a:r>
              <a:rPr lang="ru-RU" sz="1400" b="1" dirty="0"/>
              <a:t>-угловая </a:t>
            </a:r>
            <a:r>
              <a:rPr lang="ru-RU" sz="1400" b="1" err="1"/>
              <a:t>скорость</a:t>
            </a:r>
            <a:r>
              <a:rPr lang="ru-RU" sz="1400" b="1" smtClean="0"/>
              <a:t>, радиан/с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Тогда  Э ДС   </a:t>
            </a:r>
            <a:r>
              <a:rPr lang="en-US" sz="1400" b="1" dirty="0"/>
              <a:t>E</a:t>
            </a:r>
            <a:r>
              <a:rPr lang="ru-RU" sz="1400" b="1" dirty="0"/>
              <a:t>= </a:t>
            </a:r>
            <a:r>
              <a:rPr lang="en-US" sz="1400" b="1" dirty="0"/>
              <a:t>B</a:t>
            </a:r>
            <a:r>
              <a:rPr lang="ru-RU" sz="1400" b="1" dirty="0"/>
              <a:t>*</a:t>
            </a:r>
            <a:r>
              <a:rPr lang="en-US" sz="1400" b="1" dirty="0"/>
              <a:t>S</a:t>
            </a:r>
            <a:r>
              <a:rPr lang="ru-RU" sz="1400" b="1" dirty="0"/>
              <a:t>*</a:t>
            </a:r>
            <a:r>
              <a:rPr lang="en-US" sz="1400" b="1" dirty="0" err="1"/>
              <a:t>sinwt</a:t>
            </a:r>
            <a:r>
              <a:rPr lang="ru-RU" sz="1400" b="1" dirty="0"/>
              <a:t>*</a:t>
            </a:r>
            <a:r>
              <a:rPr lang="en-US" sz="1400" b="1" dirty="0"/>
              <a:t>w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en-US" sz="1400" b="1" dirty="0"/>
              <a:t>w</a:t>
            </a:r>
            <a:r>
              <a:rPr lang="ru-RU" sz="1400" b="1" dirty="0"/>
              <a:t>= 2П/Т,  Т=1/</a:t>
            </a:r>
            <a:r>
              <a:rPr lang="en-US" sz="1400" b="1" dirty="0"/>
              <a:t>v</a:t>
            </a:r>
            <a:r>
              <a:rPr lang="ru-RU" sz="1400" b="1" dirty="0"/>
              <a:t>, Тогда </a:t>
            </a:r>
            <a:r>
              <a:rPr lang="ru-RU" sz="1400" b="1" dirty="0" smtClean="0"/>
              <a:t>имеем</a:t>
            </a:r>
            <a:br>
              <a:rPr lang="ru-RU" sz="14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= </a:t>
            </a:r>
            <a:r>
              <a:rPr lang="en-US" sz="1200" b="1" dirty="0">
                <a:solidFill>
                  <a:srgbClr val="FF0000"/>
                </a:solidFill>
              </a:rPr>
              <a:t>B</a:t>
            </a:r>
            <a:r>
              <a:rPr lang="ru-RU" sz="1200" b="1" dirty="0">
                <a:solidFill>
                  <a:srgbClr val="FF0000"/>
                </a:solidFill>
              </a:rPr>
              <a:t>*</a:t>
            </a:r>
            <a:r>
              <a:rPr lang="en-US" sz="1200" b="1" dirty="0">
                <a:solidFill>
                  <a:srgbClr val="FF0000"/>
                </a:solidFill>
              </a:rPr>
              <a:t>S</a:t>
            </a:r>
            <a:r>
              <a:rPr lang="ru-RU" sz="1200" b="1" dirty="0">
                <a:solidFill>
                  <a:srgbClr val="FF0000"/>
                </a:solidFill>
              </a:rPr>
              <a:t>*</a:t>
            </a:r>
            <a:r>
              <a:rPr lang="en-US" sz="1200" b="1" dirty="0">
                <a:solidFill>
                  <a:srgbClr val="FF0000"/>
                </a:solidFill>
              </a:rPr>
              <a:t>sin </a:t>
            </a:r>
            <a:r>
              <a:rPr lang="ru-RU" sz="1200" b="1" dirty="0">
                <a:solidFill>
                  <a:srgbClr val="FF0000"/>
                </a:solidFill>
              </a:rPr>
              <a:t>2П</a:t>
            </a:r>
            <a:r>
              <a:rPr lang="en-US" sz="1200" b="1" dirty="0" err="1">
                <a:solidFill>
                  <a:srgbClr val="FF0000"/>
                </a:solidFill>
              </a:rPr>
              <a:t>vt</a:t>
            </a:r>
            <a:r>
              <a:rPr lang="ru-RU" sz="1200" b="1" dirty="0">
                <a:solidFill>
                  <a:srgbClr val="FF0000"/>
                </a:solidFill>
              </a:rPr>
              <a:t>*2П</a:t>
            </a:r>
            <a:r>
              <a:rPr lang="en-US" sz="1200" b="1" dirty="0">
                <a:solidFill>
                  <a:srgbClr val="FF0000"/>
                </a:solidFill>
              </a:rPr>
              <a:t>v</a:t>
            </a:r>
            <a:r>
              <a:rPr lang="ru-RU" sz="1200" b="1" dirty="0">
                <a:solidFill>
                  <a:srgbClr val="FF0000"/>
                </a:solidFill>
              </a:rPr>
              <a:t>= 2П* </a:t>
            </a:r>
            <a:r>
              <a:rPr lang="en-US" sz="1200" b="1" dirty="0">
                <a:solidFill>
                  <a:srgbClr val="FF0000"/>
                </a:solidFill>
              </a:rPr>
              <a:t>B</a:t>
            </a:r>
            <a:r>
              <a:rPr lang="ru-RU" sz="1200" b="1" dirty="0">
                <a:solidFill>
                  <a:srgbClr val="FF0000"/>
                </a:solidFill>
              </a:rPr>
              <a:t>*</a:t>
            </a:r>
            <a:r>
              <a:rPr lang="en-US" sz="1200" b="1" dirty="0">
                <a:solidFill>
                  <a:srgbClr val="FF0000"/>
                </a:solidFill>
              </a:rPr>
              <a:t>S</a:t>
            </a:r>
            <a:r>
              <a:rPr lang="ru-RU" sz="1200" b="1" dirty="0">
                <a:solidFill>
                  <a:srgbClr val="FF0000"/>
                </a:solidFill>
              </a:rPr>
              <a:t>*</a:t>
            </a:r>
            <a:r>
              <a:rPr lang="en-US" sz="1200" b="1" dirty="0">
                <a:solidFill>
                  <a:srgbClr val="FF0000"/>
                </a:solidFill>
              </a:rPr>
              <a:t>v sin</a:t>
            </a:r>
            <a:r>
              <a:rPr lang="ru-RU" sz="1200" b="1" dirty="0">
                <a:solidFill>
                  <a:srgbClr val="FF0000"/>
                </a:solidFill>
              </a:rPr>
              <a:t>2П</a:t>
            </a:r>
            <a:r>
              <a:rPr lang="en-US" sz="1200" b="1" dirty="0">
                <a:solidFill>
                  <a:srgbClr val="FF0000"/>
                </a:solidFill>
              </a:rPr>
              <a:t>v </a:t>
            </a:r>
            <a:r>
              <a:rPr lang="en-US" sz="1200" b="1" dirty="0" smtClean="0">
                <a:solidFill>
                  <a:srgbClr val="FF0000"/>
                </a:solidFill>
              </a:rPr>
              <a:t>t</a:t>
            </a:r>
            <a:r>
              <a:rPr lang="ru-RU" sz="1200" b="1" dirty="0" smtClean="0">
                <a:solidFill>
                  <a:srgbClr val="FF0000"/>
                </a:solidFill>
              </a:rPr>
              <a:t>      </a:t>
            </a:r>
            <a:endParaRPr lang="ru-RU" sz="1200" dirty="0"/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400" b="1" dirty="0"/>
              <a:t>Из формулы  </a:t>
            </a:r>
            <a:r>
              <a:rPr lang="ru-RU" sz="1400" b="1" dirty="0" smtClean="0"/>
              <a:t> и графика легко увидеть , что </a:t>
            </a:r>
            <a:r>
              <a:rPr lang="ru-RU" sz="1400" b="1" dirty="0"/>
              <a:t>Е </a:t>
            </a:r>
            <a:r>
              <a:rPr lang="en-US" sz="1400" b="1" baseline="-25000" dirty="0"/>
              <a:t>max  </a:t>
            </a:r>
            <a:r>
              <a:rPr lang="ru-RU" sz="1400" b="1" baseline="-25000" dirty="0" smtClean="0"/>
              <a:t> </a:t>
            </a:r>
            <a:r>
              <a:rPr lang="ru-RU" sz="1400" b="1" dirty="0" smtClean="0"/>
              <a:t>прямо </a:t>
            </a:r>
            <a:r>
              <a:rPr lang="ru-RU" sz="1400" b="1" dirty="0"/>
              <a:t>пропорциональна  частоте вращения ветродвигателя</a:t>
            </a:r>
            <a:r>
              <a:rPr lang="ru-RU" sz="1400" b="1" dirty="0" smtClean="0"/>
              <a:t>.</a:t>
            </a:r>
            <a:br>
              <a:rPr lang="ru-RU" sz="1400" b="1" dirty="0" smtClean="0"/>
            </a:br>
            <a:r>
              <a:rPr lang="ru-RU" sz="1400" b="1" u="sng" dirty="0" smtClean="0"/>
              <a:t> </a:t>
            </a:r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400" b="1" u="sng" dirty="0" smtClean="0">
                <a:solidFill>
                  <a:srgbClr val="FF0000"/>
                </a:solidFill>
              </a:rPr>
              <a:t>Вывод:</a:t>
            </a:r>
            <a:r>
              <a:rPr lang="ru-RU" sz="1400" b="1" u="sng" dirty="0" smtClean="0"/>
              <a:t>   </a:t>
            </a:r>
            <a:r>
              <a:rPr lang="ru-RU" sz="1400" b="1" dirty="0" smtClean="0"/>
              <a:t>Из расчётов видно, что нам нужен тихоходный генератор.</a:t>
            </a:r>
            <a:br>
              <a:rPr lang="ru-RU" sz="1400" b="1" dirty="0" smtClean="0"/>
            </a:br>
            <a:r>
              <a:rPr lang="ru-RU" sz="1400" b="1" dirty="0" smtClean="0"/>
              <a:t>Заводские  автомобильные и тракторные не подходят, так как для них нужны обороты  порядка 2000-3000 оборотов в минуту.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8" name="Содержимое 7" descr="работа генератора2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836712"/>
            <a:ext cx="3096344" cy="352839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27988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282847"/>
            <a:ext cx="85689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Устройство и электрическая схема рабочей машины ( генератора)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/>
              <a:t>Пятое</a:t>
            </a:r>
            <a:r>
              <a:rPr lang="ru-RU" sz="1600" dirty="0" smtClean="0"/>
              <a:t>:  Так как  ветровое колесо хоть и обладает  высокими оборотами, но они недостаточны ,для нормальной работы промышленных генераторов.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Выбор пал на шаговый двигатель принтера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Шаговый двигатель является не только моторчиком, который обеспечивает механическую работу абсолютно разных устройств (начиная от принтеров сканеров и другой офисной аппаратуры, заканчивая различными агрегатами, применяемыми в более серьезных устройствах). Шаговый двигатель так же может послужить отличным генератором электричества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его самый главный плюс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всем, это то, что ему вовсе не требуются большие обороты, он вполне может исправно работать и при малых нагрузках. То есть даже при минимальном действии силы направленной на него, шаговый двигатель отлично вырабатывает энергию. Самое главное, что этой энергии вполне хватит на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некоторые устройства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МИХАИЛ\Documents\Ветровой генератор\52170c9051604f1ab0382df20ab301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163536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хема шаг двиг.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4293096"/>
            <a:ext cx="3053635" cy="233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01710"/>
            <a:ext cx="486003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нагрузки и схема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подключения 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появлении  индукционного тока(переменного), он поступает на диодные мосты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 каждой из обмоток . После выпрямления пульсирующий постоянный ток поступает на блок электролитических конденсаторов С1-С2,С3-С4, (где он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сглаживается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и на стабилизатор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Стабилизатор устанавливает значение  напряжения в пределах 5-6 вольт.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Нагрузками стабилизаторами являются светодиоды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малой силе ветра  выключатель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 находится  в положение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модернизации выключатель В1 можно заменить электронным ключом, который будет находиться в пол.</a:t>
            </a:r>
            <a:r>
              <a:rPr lang="ru-RU" sz="14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увеличении напряжения в обмотке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 сверх некоторого значения.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Между точками  4-5 можно установить аккумулятор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G1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4 вольт, а разрыв цепи между точками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4-6  фотовыключать  В2 , задачей которого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включение  светодиода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в тёмное время суток и отключение днём.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сХЕМ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520" y="2780928"/>
            <a:ext cx="4140968" cy="338437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6672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верх яркий 3-х ваттный светодиод белого свечения 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731" y="548680"/>
            <a:ext cx="264958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72234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Работа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ветроагрегата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Вентилятор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8430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614442"/>
            <a:ext cx="7704856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Обоснование темы проекта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Мы живём в разных населённых пунктах Белинского и Каменского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районов. Но проблемы у людей, проживающих там, общие.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Одна  из которых- проблема электроснабжения.  </a:t>
            </a:r>
            <a:r>
              <a:rPr lang="ru-RU" sz="1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итая публикации в газетах разного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уровня, пришли к выводу, что эта проблема беспокоит почти все сельские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населения и не только Пензенской области.  Я решил подробно изучить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данный вопрос, и вот что я выяснил.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сельском хозяйстве, в жилищно-коммунальном секторе расходуется большое количество электричества   на поение животных и птицы, уход за ними, приготовления кормов, мойку доильной аппаратуры, посуды вследствие переработки продукции животноводства, полив приусадебных участков и на другие цели.  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Электрификация и  автоматизация объектов сельского хозяйства облегчает труд человека и повышают его производительность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Практическая значимость проекта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сёлах Пензенской области и других населённых пунктах за последние 20 лет значительные изменения в быту и общественном устройстве; происходит урбанизация населения. Поэтому в малонаселённых пунктах системы электроснабжения относятся к потребителям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категории, в их работе наблюдаются перерывы , связанные с ремонтом линий электропередач, их отдалённостью от РЭС. Вследствие этого надёжность электроснабжения выступает на первый план.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моего исследования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найти    автономный (альтернативный)             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источник        электричества,   который мог бы поддержать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некоторые объекты в  работоспособном состоянии. на период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отсутствия электроэнергии в сети,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делать  расчёт,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построить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действующую модель.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арта Пензенской обла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24744"/>
            <a:ext cx="185737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58681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Область применения </a:t>
            </a:r>
            <a:r>
              <a:rPr lang="ru-RU" sz="2400" dirty="0" err="1" smtClean="0">
                <a:solidFill>
                  <a:srgbClr val="FF0000"/>
                </a:solidFill>
              </a:rPr>
              <a:t>ветрогенератора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 smtClean="0"/>
              <a:t>Малые </a:t>
            </a:r>
            <a:r>
              <a:rPr lang="ru-RU" sz="1400" b="1" dirty="0"/>
              <a:t>ветряки могут использоваться сельскими жителями для таких целей: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   -производство </a:t>
            </a:r>
            <a:r>
              <a:rPr lang="ru-RU" sz="1400" b="1" dirty="0"/>
              <a:t>электроэнергии;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   -подъем </a:t>
            </a:r>
            <a:r>
              <a:rPr lang="ru-RU" sz="1400" b="1" dirty="0"/>
              <a:t>воды на </a:t>
            </a:r>
            <a:r>
              <a:rPr lang="ru-RU" sz="1400" b="1" dirty="0" smtClean="0"/>
              <a:t>пастбищах;</a:t>
            </a:r>
            <a:br>
              <a:rPr lang="ru-RU" sz="1400" b="1" dirty="0" smtClean="0"/>
            </a:br>
            <a:r>
              <a:rPr lang="ru-RU" sz="1400" b="1" dirty="0" smtClean="0"/>
              <a:t>    -зарядка </a:t>
            </a:r>
            <a:r>
              <a:rPr lang="ru-RU" sz="1400" b="1" dirty="0"/>
              <a:t>аккумуляторов  для аварийного </a:t>
            </a:r>
            <a:r>
              <a:rPr lang="ru-RU" sz="1400" b="1" dirty="0" smtClean="0"/>
              <a:t>освещения;      - получение </a:t>
            </a:r>
            <a:r>
              <a:rPr lang="ru-RU" sz="1400" b="1" dirty="0"/>
              <a:t>сжатого воздуха и  т. д</a:t>
            </a:r>
            <a:r>
              <a:rPr lang="ru-RU" sz="1400" b="1" dirty="0" smtClean="0"/>
              <a:t>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br>
              <a:rPr lang="ru-RU" sz="1400" b="1" dirty="0" smtClean="0"/>
            </a:br>
            <a:r>
              <a:rPr lang="ru-RU" sz="1400" b="1" dirty="0" smtClean="0"/>
              <a:t>Пока  ветрогенератор  установлен </a:t>
            </a:r>
            <a:r>
              <a:rPr lang="ru-RU" sz="1400" b="1" dirty="0"/>
              <a:t>на въездных воротах дома, подсвечивая местность вокруг и обозначая входную калитку. При дальнейшей модернизации с использованием более мощного двигателя и ветрового колеса  можно осветить всю усадьбу</a:t>
            </a:r>
            <a:r>
              <a:rPr lang="ru-RU" sz="1400" b="1" dirty="0" smtClean="0"/>
              <a:t>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Большой интерес  представляет создание самодельного генератора на </a:t>
            </a:r>
            <a:r>
              <a:rPr lang="ru-RU" sz="1400" b="1" dirty="0" err="1" smtClean="0"/>
              <a:t>неодимовых</a:t>
            </a:r>
            <a:r>
              <a:rPr lang="ru-RU" sz="1400" b="1" dirty="0" smtClean="0"/>
              <a:t> магнитах.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200" b="1" dirty="0"/>
              <a:t/>
            </a:r>
            <a:br>
              <a:rPr lang="ru-RU" sz="1200" b="1" dirty="0"/>
            </a:br>
            <a:endParaRPr lang="ru-RU" sz="1200" dirty="0"/>
          </a:p>
          <a:p>
            <a:r>
              <a:rPr lang="ru-RU" sz="1200" dirty="0"/>
              <a:t> </a:t>
            </a:r>
          </a:p>
          <a:p>
            <a:endParaRPr lang="ru-RU" sz="1200" dirty="0"/>
          </a:p>
        </p:txBody>
      </p:sp>
      <p:pic>
        <p:nvPicPr>
          <p:cNvPr id="3" name="Рисунок 2" descr="Малые ветряные установки. Использование энергии ветра. Часть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3020995" cy="26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еодимовые магниты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938636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0506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Такой генератор  способен выдавать напряжение 12 вольт при силе тока в 4 Ампер, т. е. при полезной мощности в 50 Вт. Такая мощность сопоставима  с мощностью при зарядке аккумулятора ёмкостью</a:t>
            </a:r>
            <a:br>
              <a:rPr lang="ru-RU" dirty="0" smtClean="0"/>
            </a:br>
            <a:r>
              <a:rPr lang="ru-RU" dirty="0" smtClean="0"/>
              <a:t>55  А*ч.  </a:t>
            </a:r>
            <a:br>
              <a:rPr lang="ru-RU" dirty="0" smtClean="0"/>
            </a:br>
            <a:r>
              <a:rPr lang="ru-RU" dirty="0" smtClean="0"/>
              <a:t>При использовании </a:t>
            </a:r>
            <a:r>
              <a:rPr lang="ru-RU" dirty="0" err="1" smtClean="0"/>
              <a:t>ветрогенератора</a:t>
            </a:r>
            <a:r>
              <a:rPr lang="ru-RU" dirty="0" smtClean="0"/>
              <a:t>, аккумулятора с </a:t>
            </a:r>
            <a:r>
              <a:rPr lang="ru-RU" dirty="0" err="1" smtClean="0"/>
              <a:t>инвентором</a:t>
            </a:r>
            <a:r>
              <a:rPr lang="ru-RU" dirty="0" smtClean="0"/>
              <a:t> на 220 вольт можно подключить в этой системе настенный отопительный котёл и аварийное освещение. Вероятность того , что при отключении сетевого напряжения в сельской местности  будет ветер близка  к 100%.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4888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9592" y="69269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Область  применения  </a:t>
            </a:r>
            <a:r>
              <a:rPr lang="ru-RU" sz="2400" dirty="0" err="1" smtClean="0">
                <a:solidFill>
                  <a:srgbClr val="FF0000"/>
                </a:solidFill>
              </a:rPr>
              <a:t>ветрогенератора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 Заключение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Краткие выводы: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Вопрос развития ВИЭ — это не только вопрос энергетики. Миссия ВИЭ заключается в 3 задачах:</a:t>
            </a:r>
            <a:br>
              <a:rPr lang="ru-RU" sz="1600" dirty="0" smtClean="0"/>
            </a:br>
            <a:r>
              <a:rPr lang="ru-RU" sz="1600" dirty="0" smtClean="0"/>
              <a:t>1. экологической,</a:t>
            </a:r>
            <a:br>
              <a:rPr lang="ru-RU" sz="1600" dirty="0" smtClean="0"/>
            </a:br>
            <a:r>
              <a:rPr lang="ru-RU" sz="1600" dirty="0" smtClean="0"/>
              <a:t>2. экономической,</a:t>
            </a:r>
            <a:br>
              <a:rPr lang="ru-RU" sz="1600" dirty="0" smtClean="0"/>
            </a:br>
            <a:r>
              <a:rPr lang="ru-RU" sz="1600" dirty="0" smtClean="0"/>
              <a:t>3. </a:t>
            </a:r>
            <a:r>
              <a:rPr lang="ru-RU" sz="1600" dirty="0" err="1" smtClean="0"/>
              <a:t>цивилизационной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Развитие энергетики в России и государственная политика в этой области, включая «Энергетическую стратегию России на период до 2030 г.», пока выдержаны в духе индустриальной энергетики и ориентированы на наращивание добычи ископаемого топлива и энергетических мощностей. Недостаточное внимание уделяется развитию ВИЭ, децентрализации энергоснабжения. Стратегия энергообеспечения должна основываться на принципе упреждения, а развитие ВИЭ должно осуществляться ускоренными темпами.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980728"/>
          <a:ext cx="5688632" cy="5400600"/>
        </p:xfrm>
        <a:graphic>
          <a:graphicData uri="http://schemas.openxmlformats.org/drawingml/2006/table">
            <a:tbl>
              <a:tblPr/>
              <a:tblGrid>
                <a:gridCol w="5688632"/>
              </a:tblGrid>
              <a:tr h="54006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115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kumimoji="0" lang="ru-RU" sz="1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Первое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это история энергетики и её  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эволюционное развитие.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Ветряные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мельницы использовались для размола зерна в Персии уже в 200-м году до н. э. Мельницы такого типа были распространены в исламском мире и в 13-м веке принесены в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крестоносцами.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создания паровой машины Уатта-Ползунова существовали следующие основные источники механической энергии :</a:t>
                      </a:r>
                      <a:b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ветер, тягловые животные и  вода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а после открытия Майклом Фарадеем в 1831 году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 электромагнитной индукции,</a:t>
                      </a:r>
                      <a:b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- наступил век пара и электричества.</a:t>
                      </a:r>
                      <a:b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 этого мир энергии  разделился на так «называемую» традиционную и нетрадиционную (альтернативную) энергетику.</a:t>
                      </a:r>
                      <a:b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Второе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сделал анализ этих двух видов энергии.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82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411" name="Рисунок 0" descr="Ветряная тт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744" y="1556792"/>
            <a:ext cx="2356747" cy="1763976"/>
          </a:xfrm>
          <a:prstGeom prst="rect">
            <a:avLst/>
          </a:prstGeom>
          <a:noFill/>
        </p:spPr>
      </p:pic>
      <p:pic>
        <p:nvPicPr>
          <p:cNvPr id="17410" name="Рисунок 17" descr="Водяная мель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391" y="3861048"/>
            <a:ext cx="2345074" cy="1547976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164088"/>
            <a:ext cx="209967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История энергетики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Основные источники энергии</a:t>
            </a:r>
            <a:r>
              <a:rPr lang="ru-RU" sz="2000" dirty="0" smtClean="0">
                <a:solidFill>
                  <a:srgbClr val="FF0000"/>
                </a:solidFill>
              </a:rPr>
              <a:t> 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</a:t>
            </a:r>
            <a:r>
              <a:rPr lang="ru-RU" sz="2000" b="1" dirty="0" smtClean="0">
                <a:solidFill>
                  <a:srgbClr val="FF0000"/>
                </a:solidFill>
              </a:rPr>
              <a:t>Характерные черты электроэнергетики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    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endParaRPr lang="ru-RU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</a:rPr>
              <a:t>давняя и хорошая освоенность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Снимок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03365" cy="2952328"/>
          </a:xfrm>
          <a:prstGeom prst="rect">
            <a:avLst/>
          </a:prstGeom>
        </p:spPr>
      </p:pic>
      <p:pic>
        <p:nvPicPr>
          <p:cNvPr id="6" name="Содержимое 5" descr="Снимок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248472" cy="29523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5976" y="4437112"/>
            <a:ext cx="4788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 экологическая чистота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70C0"/>
                </a:solidFill>
              </a:rPr>
              <a:t>чрезвычайно большие затраты на капитальное       строительство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610392"/>
          </a:xfrm>
        </p:spPr>
        <p:txBody>
          <a:bodyPr/>
          <a:lstStyle/>
          <a:p>
            <a:r>
              <a:rPr lang="ru-RU" b="1" i="1" dirty="0" smtClean="0"/>
              <a:t>                   Минусы традиционной энергетики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799" y="1676400"/>
            <a:ext cx="4966321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     </a:t>
            </a:r>
            <a:r>
              <a:rPr lang="ru-RU" sz="1900" b="1" dirty="0" smtClean="0"/>
              <a:t>При строительстве крупных  </a:t>
            </a:r>
            <a:r>
              <a:rPr lang="ru-RU" sz="1900" b="1" dirty="0" smtClean="0">
                <a:solidFill>
                  <a:srgbClr val="FF0000"/>
                </a:solidFill>
              </a:rPr>
              <a:t>ТЭС</a:t>
            </a:r>
            <a:r>
              <a:rPr lang="ru-RU" sz="1900" b="1" dirty="0" smtClean="0"/>
              <a:t> или их комплексов загрязнение еще более значительно.</a:t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>В водохранилищах </a:t>
            </a:r>
            <a:r>
              <a:rPr lang="ru-RU" sz="1900" b="1" dirty="0" smtClean="0">
                <a:solidFill>
                  <a:srgbClr val="FF0000"/>
                </a:solidFill>
              </a:rPr>
              <a:t>ГЭС </a:t>
            </a:r>
            <a:r>
              <a:rPr lang="ru-RU" sz="1900" b="1" dirty="0" smtClean="0"/>
              <a:t>развиваются сине-зеленые водоросли, что приводит к ухудшению качества воды, нарушает функционирование экосистем, происходит затопление плодородных земель, изменяется уровень подземных вод.</a:t>
            </a:r>
            <a:br>
              <a:rPr lang="ru-RU" sz="1900" b="1" dirty="0" smtClean="0"/>
            </a:br>
            <a:r>
              <a:rPr lang="ru-RU" sz="1900" b="1" dirty="0" smtClean="0">
                <a:solidFill>
                  <a:srgbClr val="FF0000"/>
                </a:solidFill>
              </a:rPr>
              <a:t>АЭС</a:t>
            </a:r>
            <a:r>
              <a:rPr lang="ru-RU" sz="1900" b="1" dirty="0" smtClean="0"/>
              <a:t> не вырабатывают углекислого газа, объем других загрязнений атмосферы по сравнению с  ТЭС также мал. </a:t>
            </a:r>
            <a:br>
              <a:rPr lang="ru-RU" sz="1900" b="1" dirty="0" smtClean="0"/>
            </a:br>
            <a:r>
              <a:rPr lang="ru-RU" sz="1900" b="1" dirty="0" smtClean="0"/>
              <a:t>Процесс безопасной эксплуатации АЭС дорогостоящий   и еще не решен. </a:t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>
                <a:solidFill>
                  <a:srgbClr val="FF0000"/>
                </a:solidFill>
              </a:rPr>
              <a:t>Вывод:   </a:t>
            </a:r>
            <a:r>
              <a:rPr lang="ru-RU" sz="1900" b="1" dirty="0" smtClean="0"/>
              <a:t>так как ядерный реактор недоступен, рядом нет реки, паровая турбина- вещь проблемная, остаются  тепловые двигатели. </a:t>
            </a:r>
            <a:br>
              <a:rPr lang="ru-RU" sz="1900" b="1" dirty="0" smtClean="0"/>
            </a:br>
            <a:r>
              <a:rPr lang="ru-RU" sz="1900" b="1" dirty="0" smtClean="0"/>
              <a:t> </a:t>
            </a:r>
          </a:p>
          <a:p>
            <a:r>
              <a:rPr lang="ru-RU" sz="1900" b="1" dirty="0" smtClean="0"/>
              <a:t>Заводской   </a:t>
            </a:r>
            <a:r>
              <a:rPr lang="ru-RU" sz="1900" b="1" dirty="0" err="1" smtClean="0"/>
              <a:t>бензогенератор</a:t>
            </a:r>
            <a:r>
              <a:rPr lang="ru-RU" sz="1900" b="1" dirty="0" smtClean="0"/>
              <a:t>    относительно дорог ,  да его использование не является  нашей целью.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sz="1200" dirty="0">
              <a:latin typeface="+mj-lt"/>
            </a:endParaRPr>
          </a:p>
        </p:txBody>
      </p:sp>
      <p:pic>
        <p:nvPicPr>
          <p:cNvPr id="8" name="Содержимое 7" descr="22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772816"/>
            <a:ext cx="3057525" cy="2088231"/>
          </a:xfrm>
        </p:spPr>
      </p:pic>
      <p:pic>
        <p:nvPicPr>
          <p:cNvPr id="21505" name="Picture 1" descr="C:\Users\МИХАИЛ\Desktop\Ветровой генератор\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30765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58608" cy="46637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Плюсы и минусы альтернативной энергетики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4464496" cy="5256584"/>
          </a:xfrm>
        </p:spPr>
        <p:txBody>
          <a:bodyPr>
            <a:normAutofit/>
          </a:bodyPr>
          <a:lstStyle/>
          <a:p>
            <a:pPr marL="180000"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Большим плюсом  </a:t>
            </a:r>
            <a:r>
              <a:rPr lang="ru-RU" b="1" dirty="0" smtClean="0"/>
              <a:t>отсутствие потребности в привозном топливе, так как по сути возобновляемая энергия используется «на месте».  </a:t>
            </a:r>
            <a:br>
              <a:rPr lang="ru-RU" b="1" dirty="0" smtClean="0"/>
            </a:br>
            <a:r>
              <a:rPr lang="ru-RU" b="1" dirty="0" smtClean="0"/>
              <a:t>Но из этой особенности вытекают и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три главных недостатка </a:t>
            </a:r>
            <a:r>
              <a:rPr lang="ru-RU" b="1" dirty="0" smtClean="0"/>
              <a:t>альтернативной энергетики:</a:t>
            </a:r>
          </a:p>
          <a:p>
            <a:pPr marL="180000" fontAlgn="base"/>
            <a:r>
              <a:rPr lang="ru-RU" sz="1600" b="1" dirty="0" smtClean="0"/>
              <a:t>1</a:t>
            </a:r>
            <a:r>
              <a:rPr lang="ru-RU" b="1" dirty="0" smtClean="0"/>
              <a:t>.низкая плотность источника энергии;</a:t>
            </a:r>
          </a:p>
          <a:p>
            <a:pPr marL="180000" fontAlgn="base"/>
            <a:r>
              <a:rPr lang="ru-RU" sz="1600" b="1" dirty="0" smtClean="0"/>
              <a:t>2</a:t>
            </a:r>
            <a:r>
              <a:rPr lang="ru-RU" b="1" dirty="0" smtClean="0"/>
              <a:t>. неравномерность поступления энергии по территории Земли;</a:t>
            </a:r>
          </a:p>
          <a:p>
            <a:pPr marL="180000" fontAlgn="base"/>
            <a:r>
              <a:rPr lang="ru-RU" sz="1500" b="1" dirty="0" smtClean="0"/>
              <a:t>3.неравномерность</a:t>
            </a:r>
            <a:r>
              <a:rPr lang="ru-RU" b="1" dirty="0" smtClean="0"/>
              <a:t> поступления энергии по времени.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Справка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1300" b="1" dirty="0" smtClean="0"/>
              <a:t>Самой большой солнечной электростанцией в России считается «Каспийская», проектная мощность которой оценивается в 5 МВт. (Дагестан) Помимо энергии солнца используется и сила ветра, в частности, Куликовская (</a:t>
            </a:r>
            <a:r>
              <a:rPr lang="ru-RU" sz="1300" b="1" dirty="0" err="1" smtClean="0"/>
              <a:t>Зеленоградская</a:t>
            </a:r>
            <a:r>
              <a:rPr lang="ru-RU" sz="1300" b="1" dirty="0" smtClean="0"/>
              <a:t>) ВЭС, построенная в Калининградской области, имеет мощность 1 МВт и состоит из 21 </a:t>
            </a:r>
            <a:r>
              <a:rPr lang="ru-RU" sz="1300" b="1" dirty="0" err="1" smtClean="0"/>
              <a:t>ветрогенератора</a:t>
            </a:r>
            <a:r>
              <a:rPr lang="ru-RU" sz="1300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6" descr="Каспийскеая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971156" cy="2520280"/>
          </a:xfrm>
          <a:prstGeom prst="rect">
            <a:avLst/>
          </a:prstGeom>
        </p:spPr>
      </p:pic>
      <p:pic>
        <p:nvPicPr>
          <p:cNvPr id="7" name="Содержимое 7" descr="Зеленоградска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4050594" cy="266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846"/>
            <a:ext cx="57606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Ресурсы</a:t>
            </a:r>
            <a:r>
              <a:rPr lang="ru-RU" sz="2000" dirty="0" smtClean="0">
                <a:solidFill>
                  <a:srgbClr val="FF0000"/>
                </a:solidFill>
              </a:rPr>
              <a:t> ветроэнергетики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в  Российской Федерации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Для справки: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  </a:t>
            </a:r>
            <a:r>
              <a:rPr lang="ru-RU" dirty="0" smtClean="0"/>
              <a:t>Россия имеет самый большой в мире  ветровой потенциал, ресурсы ее ветровой энергии определены в 10,7 ГВт.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целом технический потенциал ветровой энергии России оценивается более чем в 50 000 млрд. кВтч/год, экономический потенциал составляет 260 млрд. кВт*ч/год, т.е. около 30% производства электроэнергии всеми электростанциями страны.   </a:t>
            </a:r>
          </a:p>
          <a:p>
            <a:r>
              <a:rPr lang="ru-RU" dirty="0" smtClean="0"/>
              <a:t>        </a:t>
            </a:r>
          </a:p>
          <a:p>
            <a:r>
              <a:rPr lang="ru-RU" dirty="0" smtClean="0"/>
              <a:t>            Реализованы эти возможности незначительно. На сегодня в России насчитывается около 13 МВт установленной мощности (0,1 % всей мощности в стране ).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23241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Выбор источника альтернативной энергии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pic>
        <p:nvPicPr>
          <p:cNvPr id="7" name="Содержимое 6" descr="http://gisee.ru/upload/9c1db09f2aa62e07f5bfaf47cf6_prev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916832"/>
            <a:ext cx="4038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229200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 flipH="1">
            <a:off x="4716016" y="1198494"/>
            <a:ext cx="41764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зоне   (Приволжский Федеральный округ)  источниками альтернативной энергии являются: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ветроэнергетика  (ВЭС)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гелиоэнергетика (СЭС)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 как географическое положение  Пензенской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не позволяет 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 солнечную энергию  в полной мере (отдаленность от экватора,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малым числом солнечных дней в году и т.д.), остановим свой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ветроэнергетических установках (ВЭУ)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12474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</a:rPr>
              <a:t>    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>Основные направления генерации электроэнергии       из энергии ветра</a:t>
            </a: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6680" cy="1656184"/>
          </a:xfrm>
        </p:spPr>
        <p:txBody>
          <a:bodyPr/>
          <a:lstStyle/>
          <a:p>
            <a:pPr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Типы ветровых установок. Два вида, два соперника</a:t>
            </a:r>
            <a:br>
              <a:rPr lang="ru-RU" sz="18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600" dirty="0" smtClean="0">
                <a:solidFill>
                  <a:srgbClr val="C00000"/>
                </a:solidFill>
              </a:rPr>
              <a:t>По конструкции  существуют </a:t>
            </a:r>
            <a:r>
              <a:rPr lang="ru-RU" sz="1600" dirty="0" err="1" smtClean="0">
                <a:solidFill>
                  <a:srgbClr val="C00000"/>
                </a:solidFill>
              </a:rPr>
              <a:t>ветрогенераторы</a:t>
            </a:r>
            <a:r>
              <a:rPr lang="ru-RU" sz="1600" dirty="0" smtClean="0">
                <a:solidFill>
                  <a:srgbClr val="C00000"/>
                </a:solidFill>
              </a:rPr>
              <a:t>  двух видов (по расположению вала вращения к поверхности земли) :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а) </a:t>
            </a:r>
            <a:r>
              <a:rPr lang="ru-RU" sz="2000" b="1" u="sng" dirty="0" smtClean="0">
                <a:solidFill>
                  <a:srgbClr val="7030A0"/>
                </a:solidFill>
              </a:rPr>
              <a:t>вертикальные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916832"/>
            <a:ext cx="6120680" cy="433156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Ветросиловые установки (ВСУ) с вертикальной осью вращения имеют неоспоримое для быта преимущество: их узлы, требующие обслуживания, сосредоточены внизу и не нужен подъем наверх.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Самый простейший, чаще всего называемый ротором </a:t>
            </a:r>
            <a:r>
              <a:rPr lang="ru-RU" b="1" dirty="0" err="1" smtClean="0"/>
              <a:t>Савониуса.В</a:t>
            </a:r>
            <a:r>
              <a:rPr lang="ru-RU" b="1" dirty="0" smtClean="0"/>
              <a:t> начале октября 1924 года русские изобретатели братья Я. А. и А. А. Воронины получили советский патент на поперечную роторную турбину, в следующем году финский промышленник </a:t>
            </a:r>
            <a:r>
              <a:rPr lang="ru-RU" b="1" dirty="0" err="1" smtClean="0"/>
              <a:t>Сигурд</a:t>
            </a:r>
            <a:r>
              <a:rPr lang="ru-RU" b="1" dirty="0" smtClean="0"/>
              <a:t> </a:t>
            </a:r>
            <a:r>
              <a:rPr lang="ru-RU" b="1" dirty="0" err="1" smtClean="0"/>
              <a:t>Савониус</a:t>
            </a:r>
            <a:r>
              <a:rPr lang="ru-RU" b="1" dirty="0" smtClean="0"/>
              <a:t> организовал массовое производство подобных турбин. За нам и осталась слава изобретателя этой новинки.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Главный его (ротора)недостаток </a:t>
            </a:r>
            <a:r>
              <a:rPr lang="ru-RU" b="1" dirty="0" smtClean="0"/>
              <a:t>– низкое использование ветровой энергии. Объясняется это тем, что лопасти-полуцилиндры работают только в четверть оборота, а остальную часть окружности вращения они как бы тормозят своим движением скорость вращения. Расчёты показали, что при этом используется лишь третья часть ветровой энергии.</a:t>
            </a:r>
          </a:p>
          <a:p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765" y="1988840"/>
            <a:ext cx="2105407" cy="332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1165</TotalTime>
  <Words>209</Words>
  <Application>Microsoft Office PowerPoint</Application>
  <PresentationFormat>Экран (4:3)</PresentationFormat>
  <Paragraphs>88</Paragraphs>
  <Slides>22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Точечный рисунок</vt:lpstr>
      <vt:lpstr>                                            Муниципальное общеобразовательное учреждение                                  средняя общеобразовательная школа с. Свищёвки им. П.И. Мацыгина                                                                   Белинского района Пензенской области  </vt:lpstr>
      <vt:lpstr>Слайд 2</vt:lpstr>
      <vt:lpstr>Слайд 3</vt:lpstr>
      <vt:lpstr>                                             Основные источники энергии .         Характерные черты электроэнергетики</vt:lpstr>
      <vt:lpstr>                   Минусы традиционной энергетики</vt:lpstr>
      <vt:lpstr>                                  Плюсы и минусы альтернативной энергетики</vt:lpstr>
      <vt:lpstr>Слайд 7</vt:lpstr>
      <vt:lpstr>Выбор источника альтернативной энергии </vt:lpstr>
      <vt:lpstr>                   Типы ветровых установок. Два вида, два соперника  По конструкции  существуют ветрогенераторы  двух видов (по расположению вала вращения к поверхности земли) :  а) вертикальные  </vt:lpstr>
      <vt:lpstr> б)горизонтальные</vt:lpstr>
      <vt:lpstr>Слайд 11</vt:lpstr>
      <vt:lpstr>Расчёт мощности ветродвигателя (продолжение)</vt:lpstr>
      <vt:lpstr>Слайд 13</vt:lpstr>
      <vt:lpstr>                                                                                                                                          Порядок сборки  На раму  с помощью винтов крепится  корпус , в который помещён шаговый двигатель. С левого торца двигатель  защищён сальником  и крышкой . На вал двигателя установлен винт , который закреплён гайкой .На раме  с помощью кронштейна  установлен стабилизатор  ,  Снизу рамы перпендикулярно поверхности  установлена стойка  с подшипником  и  осью, которая крепится к раме при помощи гайки .  </vt:lpstr>
      <vt:lpstr>Слайд 15</vt:lpstr>
      <vt:lpstr>Слайд 16</vt:lpstr>
      <vt:lpstr>Слайд 17</vt:lpstr>
      <vt:lpstr>Слайд 18</vt:lpstr>
      <vt:lpstr>                 Работа ветроагрегата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108</cp:revision>
  <dcterms:created xsi:type="dcterms:W3CDTF">2016-02-22T11:52:13Z</dcterms:created>
  <dcterms:modified xsi:type="dcterms:W3CDTF">2016-03-03T02:42:24Z</dcterms:modified>
</cp:coreProperties>
</file>